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1"/>
  </p:notesMasterIdLst>
  <p:handoutMasterIdLst>
    <p:handoutMasterId r:id="rId12"/>
  </p:handoutMasterIdLst>
  <p:sldIdLst>
    <p:sldId id="295" r:id="rId2"/>
    <p:sldId id="300" r:id="rId3"/>
    <p:sldId id="296" r:id="rId4"/>
    <p:sldId id="290" r:id="rId5"/>
    <p:sldId id="301" r:id="rId6"/>
    <p:sldId id="291" r:id="rId7"/>
    <p:sldId id="297" r:id="rId8"/>
    <p:sldId id="298" r:id="rId9"/>
    <p:sldId id="299" r:id="rId1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2022/10/14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2022/10/14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2022/10/14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2022/10/14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5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2022/10/14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8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2022/10/14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2022/10/14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2022/10/14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2022/10/14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2022/10/14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7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2022/10/14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8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2022/10/14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2022/10/14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2022/10/14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2022/10/14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ayanlab.cloud/Harmonizom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74D808C6-0F37-4B4B-3D7F-1F708C2E80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8582" y="1281987"/>
            <a:ext cx="10693727" cy="41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73294"/>
            <a:ext cx="10599295" cy="1927810"/>
          </a:xfrm>
        </p:spPr>
        <p:txBody>
          <a:bodyPr rtlCol="0"/>
          <a:lstStyle/>
          <a:p>
            <a:pPr rtl="0"/>
            <a:r>
              <a:rPr lang="en-US" altLang="zh-CN" sz="3200" dirty="0"/>
              <a:t>RNA</a:t>
            </a:r>
            <a:r>
              <a:rPr lang="zh-CN" altLang="en-US" sz="3200" dirty="0"/>
              <a:t>甲基化是</a:t>
            </a:r>
            <a:r>
              <a:rPr lang="en-US" altLang="zh-CN" sz="3200" dirty="0"/>
              <a:t>RNA</a:t>
            </a:r>
            <a:r>
              <a:rPr lang="zh-CN" altLang="en-US" sz="3200" dirty="0"/>
              <a:t>的甲基腺嘌呤被选择性地添加甲基基团的化学修饰现象，文章通过机器学习的方法</a:t>
            </a:r>
            <a:r>
              <a:rPr lang="en-US" altLang="zh-CN" sz="3200" dirty="0"/>
              <a:t>(GB,RF,SVM,LR,GNB)</a:t>
            </a:r>
            <a:r>
              <a:rPr lang="zh-CN" altLang="en-US" sz="3200" dirty="0"/>
              <a:t>预测和</a:t>
            </a:r>
            <a:r>
              <a:rPr lang="en-US" altLang="zh-CN" sz="3200" dirty="0"/>
              <a:t>RNA</a:t>
            </a:r>
            <a:r>
              <a:rPr lang="zh-CN" altLang="en-US" sz="3200" dirty="0"/>
              <a:t>甲基化相关的基因和蛋白质。</a:t>
            </a:r>
            <a:endParaRPr lang="zh-cn" sz="32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58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Dataset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81ADC-65BD-58DF-E658-ADB38E17801C}"/>
              </a:ext>
            </a:extLst>
          </p:cNvPr>
          <p:cNvSpPr txBox="1"/>
          <p:nvPr/>
        </p:nvSpPr>
        <p:spPr>
          <a:xfrm>
            <a:off x="830269" y="1595576"/>
            <a:ext cx="47011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从</a:t>
            </a:r>
            <a:r>
              <a:rPr lang="en-US" altLang="zh-CN" dirty="0" err="1">
                <a:solidFill>
                  <a:schemeClr val="bg1"/>
                </a:solidFill>
              </a:rPr>
              <a:t>BioGPS,Gene</a:t>
            </a:r>
            <a:r>
              <a:rPr lang="en-US" altLang="zh-CN" dirty="0">
                <a:solidFill>
                  <a:schemeClr val="bg1"/>
                </a:solidFill>
              </a:rPr>
              <a:t> Ontology,GTEx18,HumanProtein Atlas</a:t>
            </a:r>
            <a:r>
              <a:rPr lang="zh-CN" altLang="en-US" dirty="0">
                <a:solidFill>
                  <a:schemeClr val="bg1"/>
                </a:solidFill>
              </a:rPr>
              <a:t>等数据集里面选取了</a:t>
            </a:r>
            <a:r>
              <a:rPr lang="en-US" altLang="zh-CN" dirty="0">
                <a:solidFill>
                  <a:schemeClr val="bg1"/>
                </a:solidFill>
              </a:rPr>
              <a:t>2.6w</a:t>
            </a:r>
            <a:r>
              <a:rPr lang="zh-CN" altLang="en-US" dirty="0">
                <a:solidFill>
                  <a:schemeClr val="bg1"/>
                </a:solidFill>
              </a:rPr>
              <a:t>个基因以及</a:t>
            </a:r>
            <a:r>
              <a:rPr lang="en-US" altLang="zh-CN" dirty="0">
                <a:solidFill>
                  <a:schemeClr val="bg1"/>
                </a:solidFill>
              </a:rPr>
              <a:t>5w</a:t>
            </a:r>
            <a:r>
              <a:rPr lang="zh-CN" altLang="en-US" dirty="0">
                <a:solidFill>
                  <a:schemeClr val="bg1"/>
                </a:solidFill>
              </a:rPr>
              <a:t>个特征构成基因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特征矩阵。过滤一些特征后实际还剩下</a:t>
            </a:r>
            <a:r>
              <a:rPr lang="en-US" altLang="zh-CN" dirty="0">
                <a:solidFill>
                  <a:schemeClr val="bg1"/>
                </a:solidFill>
              </a:rPr>
              <a:t>1505</a:t>
            </a:r>
            <a:r>
              <a:rPr lang="zh-CN" altLang="en-US" dirty="0">
                <a:solidFill>
                  <a:schemeClr val="bg1"/>
                </a:solidFill>
              </a:rPr>
              <a:t>个特征，数据集都能在</a:t>
            </a:r>
            <a:r>
              <a:rPr lang="en-US" altLang="zh-CN" dirty="0">
                <a:solidFill>
                  <a:schemeClr val="bg1"/>
                </a:solidFill>
                <a:hlinkClick r:id="rId3"/>
              </a:rPr>
              <a:t>https://maayanlab.cloud/Harmonizome</a:t>
            </a:r>
            <a:r>
              <a:rPr lang="zh-CN" altLang="en-US" dirty="0">
                <a:solidFill>
                  <a:schemeClr val="bg1"/>
                </a:solidFill>
              </a:rPr>
              <a:t>里面下载，取下载页面的</a:t>
            </a:r>
            <a:r>
              <a:rPr lang="en-US" altLang="zh-CN" dirty="0">
                <a:solidFill>
                  <a:schemeClr val="bg1"/>
                </a:solidFill>
              </a:rPr>
              <a:t>gene-attribute</a:t>
            </a:r>
            <a:r>
              <a:rPr lang="zh-CN" altLang="en-US" dirty="0">
                <a:solidFill>
                  <a:schemeClr val="bg1"/>
                </a:solidFill>
              </a:rPr>
              <a:t>矩阵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914A15-2A51-A64F-5965-ABC4B8D71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199" y="1595576"/>
            <a:ext cx="6334870" cy="32968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46F8C0-AE23-1750-78EB-946E52449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795" y="3903900"/>
            <a:ext cx="4219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0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96994B50-431A-8B4C-E8A2-5F2B30EFD4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309039" y="1654149"/>
            <a:ext cx="9575511" cy="3721153"/>
          </a:xfr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Framework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1EFEF2-24F0-FAC1-75F4-ACF2BEF1C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580" y="5805441"/>
            <a:ext cx="4019550" cy="942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CEDAD5-A989-0DBC-49F0-ABD248D2A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61" y="5811306"/>
            <a:ext cx="4304877" cy="8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4670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Full set Reduced set </a:t>
            </a:r>
            <a:r>
              <a:rPr lang="zh-CN" altLang="en-US"/>
              <a:t>效果比较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6C0021-5577-19FA-D725-165A6F6C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91" y="1207630"/>
            <a:ext cx="10266417" cy="43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8740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enrichment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DAC32E-3396-2CA5-89AD-4EEA34F4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64" y="1281206"/>
            <a:ext cx="7375071" cy="42955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C8F63E-A8FB-B62F-EFE4-D2C680081714}"/>
              </a:ext>
            </a:extLst>
          </p:cNvPr>
          <p:cNvSpPr txBox="1"/>
          <p:nvPr/>
        </p:nvSpPr>
        <p:spPr>
          <a:xfrm>
            <a:off x="746449" y="1735494"/>
            <a:ext cx="31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横坐标原本应该是富集倍数，</a:t>
            </a:r>
            <a:r>
              <a:rPr lang="en-US" altLang="zh-CN" dirty="0" err="1">
                <a:solidFill>
                  <a:schemeClr val="bg1"/>
                </a:solidFill>
              </a:rPr>
              <a:t>GeneRatio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BgRatio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P</a:t>
            </a:r>
            <a:r>
              <a:rPr lang="zh-CN" altLang="en-US" dirty="0">
                <a:solidFill>
                  <a:schemeClr val="bg1"/>
                </a:solidFill>
              </a:rPr>
              <a:t>值越小表达越明显，气泡越大富集数量越多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93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5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GESA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C8F63E-A8FB-B62F-EFE4-D2C680081714}"/>
              </a:ext>
            </a:extLst>
          </p:cNvPr>
          <p:cNvSpPr txBox="1"/>
          <p:nvPr/>
        </p:nvSpPr>
        <p:spPr>
          <a:xfrm>
            <a:off x="737118" y="1744825"/>
            <a:ext cx="31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NES,</a:t>
            </a:r>
            <a:r>
              <a:rPr lang="zh-CN" altLang="en-US" dirty="0">
                <a:solidFill>
                  <a:schemeClr val="bg1"/>
                </a:solidFill>
              </a:rPr>
              <a:t>校正后富集分数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越大越好，</a:t>
            </a:r>
            <a:r>
              <a:rPr lang="en-US" altLang="zh-CN" dirty="0">
                <a:solidFill>
                  <a:schemeClr val="bg1"/>
                </a:solidFill>
              </a:rPr>
              <a:t>P-value</a:t>
            </a:r>
            <a:r>
              <a:rPr lang="zh-CN" altLang="en-US" dirty="0">
                <a:solidFill>
                  <a:schemeClr val="bg1"/>
                </a:solidFill>
              </a:rPr>
              <a:t>越小越好，越小基因表达约显著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黑线表示基因位置。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绿线是基因的</a:t>
            </a:r>
            <a:r>
              <a:rPr lang="en-US" altLang="zh-CN" dirty="0">
                <a:solidFill>
                  <a:schemeClr val="bg1"/>
                </a:solidFill>
              </a:rPr>
              <a:t>ES</a:t>
            </a:r>
            <a:r>
              <a:rPr lang="zh-CN" altLang="en-US" dirty="0">
                <a:solidFill>
                  <a:schemeClr val="bg1"/>
                </a:solidFill>
              </a:rPr>
              <a:t>分数（富集得分）。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黑线在红色区域越密集表示基因高表达。在蓝色区域表示基因低表达。均匀分布表示这基因组没啥联系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1ADAF3-B592-F2E9-5BA5-CD3C96B9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01" y="1247566"/>
            <a:ext cx="6924190" cy="45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72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94075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PPI</a:t>
            </a:r>
            <a:r>
              <a:rPr lang="zh-CN" altLang="en-US" dirty="0"/>
              <a:t>网络图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F52322-74EC-7CA7-FBB7-FAE14BFB1A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9363" y="1594678"/>
            <a:ext cx="7629505" cy="39477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952C52-E40E-F346-ABF2-181BDBD84F13}"/>
              </a:ext>
            </a:extLst>
          </p:cNvPr>
          <p:cNvSpPr txBox="1"/>
          <p:nvPr/>
        </p:nvSpPr>
        <p:spPr>
          <a:xfrm>
            <a:off x="830269" y="1594678"/>
            <a:ext cx="3181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作者将</a:t>
            </a:r>
            <a:r>
              <a:rPr lang="en-US" altLang="zh-CN" dirty="0">
                <a:solidFill>
                  <a:schemeClr val="bg1"/>
                </a:solidFill>
              </a:rPr>
              <a:t>92</a:t>
            </a:r>
            <a:r>
              <a:rPr lang="zh-CN" altLang="en-US" dirty="0">
                <a:solidFill>
                  <a:schemeClr val="bg1"/>
                </a:solidFill>
              </a:rPr>
              <a:t>个已知相关基因和</a:t>
            </a:r>
            <a:r>
              <a:rPr lang="en-US" altLang="zh-CN" dirty="0">
                <a:solidFill>
                  <a:schemeClr val="bg1"/>
                </a:solidFill>
              </a:rPr>
              <a:t>GB</a:t>
            </a:r>
            <a:r>
              <a:rPr lang="zh-CN" altLang="en-US" dirty="0">
                <a:solidFill>
                  <a:schemeClr val="bg1"/>
                </a:solidFill>
              </a:rPr>
              <a:t>模型预测的前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en-US" dirty="0">
                <a:solidFill>
                  <a:schemeClr val="bg1"/>
                </a:solidFill>
              </a:rPr>
              <a:t>个基因作为输入到</a:t>
            </a:r>
            <a:r>
              <a:rPr lang="en-US" altLang="zh-CN" dirty="0">
                <a:solidFill>
                  <a:schemeClr val="bg1"/>
                </a:solidFill>
              </a:rPr>
              <a:t>STRING</a:t>
            </a:r>
            <a:r>
              <a:rPr lang="zh-CN" altLang="en-US" dirty="0">
                <a:solidFill>
                  <a:schemeClr val="bg1"/>
                </a:solidFill>
              </a:rPr>
              <a:t>数据库中生成</a:t>
            </a:r>
            <a:r>
              <a:rPr lang="en-US" altLang="zh-CN" dirty="0">
                <a:solidFill>
                  <a:schemeClr val="bg1"/>
                </a:solidFill>
              </a:rPr>
              <a:t>PPI</a:t>
            </a:r>
            <a:r>
              <a:rPr lang="zh-CN" altLang="en-US" dirty="0">
                <a:solidFill>
                  <a:schemeClr val="bg1"/>
                </a:solidFill>
              </a:rPr>
              <a:t>图，接着将其分割成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个社群并在文中详细分析这六个社群主要功能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15025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315</TotalTime>
  <Words>272</Words>
  <Application>Microsoft Office PowerPoint</Application>
  <PresentationFormat>宽屏</PresentationFormat>
  <Paragraphs>33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Meiryo UI</vt:lpstr>
      <vt:lpstr>Microsoft YaHei UI</vt:lpstr>
      <vt:lpstr>SimSun</vt:lpstr>
      <vt:lpstr>Arial</vt:lpstr>
      <vt:lpstr>Calibri</vt:lpstr>
      <vt:lpstr>Bold Tech</vt:lpstr>
      <vt:lpstr>PowerPoint 演示文稿</vt:lpstr>
      <vt:lpstr>RNA甲基化是RNA的甲基腺嘌呤被选择性地添加甲基基团的化学修饰现象，文章通过机器学习的方法(GB,RF,SVM,LR,GNB)预测和RNA甲基化相关的基因和蛋白质。</vt:lpstr>
      <vt:lpstr>Dataset</vt:lpstr>
      <vt:lpstr>Framework</vt:lpstr>
      <vt:lpstr>Results</vt:lpstr>
      <vt:lpstr>Full set Reduced set 效果比较</vt:lpstr>
      <vt:lpstr>GO enrichment</vt:lpstr>
      <vt:lpstr>GESA</vt:lpstr>
      <vt:lpstr>PPI网络图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蒋 拓</cp:lastModifiedBy>
  <cp:revision>28</cp:revision>
  <dcterms:created xsi:type="dcterms:W3CDTF">2022-09-22T16:54:07Z</dcterms:created>
  <dcterms:modified xsi:type="dcterms:W3CDTF">2022-10-13T20:18:15Z</dcterms:modified>
</cp:coreProperties>
</file>